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74" r:id="rId6"/>
    <p:sldId id="275" r:id="rId7"/>
    <p:sldId id="276" r:id="rId8"/>
    <p:sldId id="277" r:id="rId9"/>
    <p:sldId id="278" r:id="rId10"/>
    <p:sldId id="259" r:id="rId11"/>
    <p:sldId id="260" r:id="rId12"/>
    <p:sldId id="279" r:id="rId13"/>
    <p:sldId id="264" r:id="rId14"/>
    <p:sldId id="298" r:id="rId15"/>
    <p:sldId id="265" r:id="rId16"/>
    <p:sldId id="280" r:id="rId17"/>
    <p:sldId id="281" r:id="rId18"/>
    <p:sldId id="283" r:id="rId19"/>
    <p:sldId id="293" r:id="rId20"/>
    <p:sldId id="294" r:id="rId21"/>
    <p:sldId id="295" r:id="rId22"/>
    <p:sldId id="285" r:id="rId23"/>
    <p:sldId id="286" r:id="rId24"/>
    <p:sldId id="287" r:id="rId25"/>
    <p:sldId id="288" r:id="rId26"/>
    <p:sldId id="291" r:id="rId27"/>
    <p:sldId id="290" r:id="rId28"/>
    <p:sldId id="292" r:id="rId29"/>
    <p:sldId id="296" r:id="rId30"/>
    <p:sldId id="289" r:id="rId31"/>
    <p:sldId id="270" r:id="rId32"/>
    <p:sldId id="273" r:id="rId3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A4C50-D33B-40E6-9000-FD081860AC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A584-DC4D-416C-A258-3ED4FB4E3C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80E31-0FDB-43AC-9E0F-A380911537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5ED25-800B-45CB-99C9-5316DCFF15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CCB96-F097-4FB1-9700-5B0787931D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177D-FA5F-4127-B2C4-CBE3062B04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FF41E-0455-4E44-921D-8158547006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DCB5B-AE11-4362-9CB7-B09F6E16C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70296-4B33-4C83-8333-48269CB970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E496-4E8E-45FA-975D-C885CE42A6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D440-E81B-4FF4-A2A2-A59B40FA43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7361-6796-4B47-81A5-EC24B2CDE2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B9CD37-6670-45A5-B3D2-03F16C4166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uolamadrerussolillo.i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source=images&amp;cd=&amp;cad=rja&amp;uact=8&amp;ved=0ahUKEwiS1Z3Ros3UAhUKY1AKHXqDDFIQjRwIBw&amp;url=http://piattaformainfanzia.org/rassegna/calendario-scolastico-2016-17-si-torna-in-classe-a-partire-dal-5-settembre/&amp;psig=AFQjCNHlLE0Kqk3l7ntcY-Ohh5PWA0XKSw&amp;ust=149807718530114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t/url?sa=i&amp;rct=j&amp;q=&amp;esrc=s&amp;source=images&amp;cd=&amp;cad=rja&amp;uact=8&amp;ved=0ahUKEwjP8I2mjM3UAhWCOBQKHTgdDBgQjRwIBw&amp;url=http://www.festadellapolizia2010.it/di-tutto-di-piu/immagini-amicizia-il-sito-web.php&amp;psig=AFQjCNFMsLTx2EaCP-0G4w1SOGPiLfJpfQ&amp;ust=149807121485504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ercedes\Filmato.mp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it/url?sa=i&amp;rct=j&amp;q=&amp;esrc=s&amp;source=images&amp;cd=&amp;cad=rja&amp;uact=8&amp;ved=0ahUKEwi51s74ps3UAhWOEVAKHeewD_AQjRwIBw&amp;url=http://themask.liceomascheroni.it/sfregio-dautore-il-plagio-musicale-e-i-suoi-simili/&amp;psig=AFQjCNHA5Jpp_tfpwq_5kgn0ZQ-YBK2Y3A&amp;ust=149807836720106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81075"/>
            <a:ext cx="8208963" cy="4752975"/>
          </a:xfrm>
        </p:spPr>
        <p:txBody>
          <a:bodyPr/>
          <a:lstStyle/>
          <a:p>
            <a:pPr eaLnBrk="1" hangingPunct="1"/>
            <a:endParaRPr lang="it-IT" altLang="zh-CN" sz="2000" smtClean="0">
              <a:ea typeface="宋体" pitchFamily="2" charset="-122"/>
            </a:endParaRPr>
          </a:p>
          <a:p>
            <a:pPr eaLnBrk="1" hangingPunct="1"/>
            <a:endParaRPr lang="it-IT" altLang="zh-CN" sz="2000" smtClean="0">
              <a:ea typeface="宋体" pitchFamily="2" charset="-122"/>
            </a:endParaRPr>
          </a:p>
          <a:p>
            <a:pPr eaLnBrk="1" hangingPunct="1"/>
            <a:endParaRPr lang="it-IT" altLang="zh-CN" sz="2000" smtClean="0">
              <a:ea typeface="宋体" pitchFamily="2" charset="-122"/>
            </a:endParaRPr>
          </a:p>
          <a:p>
            <a:pPr eaLnBrk="1" hangingPunct="1"/>
            <a:endParaRPr lang="it-IT" altLang="zh-CN" sz="2000" smtClean="0">
              <a:ea typeface="宋体" pitchFamily="2" charset="-122"/>
            </a:endParaRPr>
          </a:p>
          <a:p>
            <a:pPr eaLnBrk="1" hangingPunct="1"/>
            <a:endParaRPr lang="it-IT" altLang="zh-CN" sz="2000" smtClean="0">
              <a:ea typeface="宋体" pitchFamily="2" charset="-122"/>
            </a:endParaRPr>
          </a:p>
          <a:p>
            <a:pPr eaLnBrk="1" hangingPunct="1"/>
            <a:endParaRPr lang="it-IT" altLang="zh-CN" sz="2000" smtClean="0">
              <a:ea typeface="宋体" pitchFamily="2" charset="-122"/>
            </a:endParaRPr>
          </a:p>
          <a:p>
            <a:pPr eaLnBrk="1" hangingPunct="1"/>
            <a:endParaRPr lang="it-IT" altLang="zh-CN" sz="2000" smtClean="0">
              <a:ea typeface="宋体" pitchFamily="2" charset="-122"/>
            </a:endParaRPr>
          </a:p>
          <a:p>
            <a:pPr eaLnBrk="1" hangingPunct="1"/>
            <a:endParaRPr lang="it-IT" altLang="zh-CN" sz="2000" smtClean="0">
              <a:ea typeface="宋体" pitchFamily="2" charset="-122"/>
            </a:endParaRPr>
          </a:p>
          <a:p>
            <a:pPr eaLnBrk="1" hangingPunct="1"/>
            <a:r>
              <a:rPr lang="it-IT" altLang="zh-CN" sz="1600" smtClean="0">
                <a:ea typeface="宋体" pitchFamily="2" charset="-122"/>
              </a:rPr>
              <a:t>Progetto: 10.8.1.A1-FESRPON-EM-2015-106</a:t>
            </a:r>
          </a:p>
          <a:p>
            <a:pPr eaLnBrk="1" hangingPunct="1"/>
            <a:endParaRPr lang="it-IT" altLang="zh-CN" sz="1600" smtClean="0">
              <a:ea typeface="宋体" pitchFamily="2" charset="-122"/>
            </a:endParaRPr>
          </a:p>
          <a:p>
            <a:pPr eaLnBrk="1" hangingPunct="1"/>
            <a:r>
              <a:rPr lang="it-IT" sz="2800" smtClean="0"/>
              <a:t>PROGETTO </a:t>
            </a:r>
          </a:p>
          <a:p>
            <a:pPr eaLnBrk="1" hangingPunct="1"/>
            <a:r>
              <a:rPr lang="it-IT" sz="2800" smtClean="0"/>
              <a:t>VERSO UNA SCUOLA AMICA 2016/17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96975"/>
            <a:ext cx="6116638" cy="1060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492375"/>
            <a:ext cx="6116638" cy="1285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60483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dirty="0" smtClean="0"/>
          </a:p>
          <a:p>
            <a:pPr eaLnBrk="1" hangingPunct="1">
              <a:buFontTx/>
              <a:buNone/>
            </a:pPr>
            <a:endParaRPr lang="it-IT" dirty="0" smtClean="0"/>
          </a:p>
          <a:p>
            <a:pPr eaLnBrk="1" hangingPunct="1">
              <a:buFontTx/>
              <a:buNone/>
            </a:pPr>
            <a:endParaRPr lang="it-IT" dirty="0" smtClean="0"/>
          </a:p>
          <a:p>
            <a:pPr eaLnBrk="1" hangingPunct="1">
              <a:buFontTx/>
              <a:buNone/>
            </a:pPr>
            <a:endParaRPr lang="it-IT" sz="10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it-IT" sz="2800" dirty="0" smtClean="0">
                <a:solidFill>
                  <a:schemeClr val="accent2"/>
                </a:solidFill>
              </a:rPr>
              <a:t>SCUOLE COINVOLTE e INSEGNANTI </a:t>
            </a:r>
          </a:p>
          <a:p>
            <a:pPr eaLnBrk="1" hangingPunct="1"/>
            <a:r>
              <a:rPr lang="it-IT" sz="2400" dirty="0" smtClean="0"/>
              <a:t>Scuola secondaria Panzini: Prof. Margherita </a:t>
            </a:r>
            <a:r>
              <a:rPr lang="it-IT" sz="2400" dirty="0" err="1" smtClean="0"/>
              <a:t>Berzioli</a:t>
            </a:r>
            <a:endParaRPr lang="it-IT" sz="2400" dirty="0" smtClean="0"/>
          </a:p>
          <a:p>
            <a:pPr eaLnBrk="1" hangingPunct="1"/>
            <a:r>
              <a:rPr lang="it-IT" sz="2400" dirty="0" smtClean="0"/>
              <a:t>Scuola primaria Marsili: </a:t>
            </a:r>
            <a:r>
              <a:rPr lang="it-IT" sz="2400" dirty="0" err="1" smtClean="0"/>
              <a:t>Proff</a:t>
            </a:r>
            <a:r>
              <a:rPr lang="it-IT" sz="2400" dirty="0" smtClean="0"/>
              <a:t>. Luisa Del Gaudio – Antonella </a:t>
            </a:r>
            <a:r>
              <a:rPr lang="it-IT" sz="2400" dirty="0" err="1" smtClean="0"/>
              <a:t>Zito</a:t>
            </a:r>
            <a:r>
              <a:rPr lang="it-IT" sz="2400" dirty="0" smtClean="0"/>
              <a:t> - Elisa </a:t>
            </a:r>
            <a:r>
              <a:rPr lang="it-IT" sz="2400" dirty="0" err="1" smtClean="0"/>
              <a:t>Gamalero</a:t>
            </a:r>
            <a:endParaRPr lang="it-IT" sz="2400" dirty="0" smtClean="0"/>
          </a:p>
          <a:p>
            <a:pPr eaLnBrk="1" hangingPunct="1"/>
            <a:r>
              <a:rPr lang="it-IT" sz="2400" dirty="0" smtClean="0"/>
              <a:t>Scuola primaria Villa Torchi: </a:t>
            </a:r>
            <a:r>
              <a:rPr lang="it-IT" sz="2400" dirty="0" err="1" smtClean="0"/>
              <a:t>Proff</a:t>
            </a:r>
            <a:r>
              <a:rPr lang="it-IT" sz="2400" dirty="0" smtClean="0"/>
              <a:t>. Anna Grotto – Angela Stefania – Piero </a:t>
            </a:r>
            <a:r>
              <a:rPr lang="it-IT" sz="2400" dirty="0" err="1" smtClean="0"/>
              <a:t>Gaudenzi</a:t>
            </a:r>
            <a:endParaRPr lang="it-IT" sz="2400" dirty="0" smtClean="0"/>
          </a:p>
        </p:txBody>
      </p:sp>
      <p:pic>
        <p:nvPicPr>
          <p:cNvPr id="11267" name="Picture 6" descr="Tux, Animale, Uccello, Libro, Libri, Bookw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09120"/>
            <a:ext cx="1971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Risultati immagini per immagini scuol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60648"/>
            <a:ext cx="3276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dirty="0" smtClean="0"/>
              <a:t>	</a:t>
            </a:r>
            <a:r>
              <a:rPr lang="it-IT" dirty="0" smtClean="0">
                <a:solidFill>
                  <a:schemeClr val="accent2"/>
                </a:solidFill>
              </a:rPr>
              <a:t>CLASSI COINVOLTE</a:t>
            </a:r>
            <a:r>
              <a:rPr lang="it-IT" dirty="0" smtClean="0"/>
              <a:t> </a:t>
            </a:r>
          </a:p>
          <a:p>
            <a:pPr eaLnBrk="1" hangingPunct="1"/>
            <a:r>
              <a:rPr lang="it-IT" sz="2800" dirty="0" smtClean="0"/>
              <a:t>Scuola secondaria Panzini: 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it-IT" dirty="0" smtClean="0"/>
              <a:t>classi 2 A - B - C</a:t>
            </a:r>
          </a:p>
          <a:p>
            <a:pPr eaLnBrk="1" hangingPunct="1"/>
            <a:r>
              <a:rPr lang="it-IT" sz="2800" dirty="0" smtClean="0"/>
              <a:t>Scuola primaria Marsili: 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it-IT" dirty="0" smtClean="0"/>
              <a:t>classe 5 A </a:t>
            </a:r>
          </a:p>
          <a:p>
            <a:pPr eaLnBrk="1" hangingPunct="1"/>
            <a:r>
              <a:rPr lang="it-IT" sz="2800" dirty="0" smtClean="0"/>
              <a:t>Scuola primaria Villa Torchi: 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it-IT" dirty="0" smtClean="0"/>
              <a:t>classi 5 A - 5 B </a:t>
            </a:r>
          </a:p>
        </p:txBody>
      </p:sp>
      <p:pic>
        <p:nvPicPr>
          <p:cNvPr id="12291" name="Picture 5" descr="Risultati immagini per immagini clas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3429000"/>
            <a:ext cx="466041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88913"/>
            <a:ext cx="8388350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561975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accent2"/>
                </a:solidFill>
              </a:rPr>
              <a:t>ATTIVITÀ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/>
              <a:t>COME APPROCCIARE UN’OPERA LIRICA</a:t>
            </a:r>
          </a:p>
          <a:p>
            <a:pPr marL="514350" indent="-51435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/>
              <a:t>INTRODUZIONE AL BARBIERE: REGIA, PERSONAGGI, TRAMA, OGGETTI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/>
              <a:t>DISLOCAZIONE CORI NELLO SPETTACOLO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/>
              <a:t>ATTIVITÀ, PROPOSTE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/>
              <a:t>VIAGGIO E SCOPERTA MUSICALE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dirty="0" smtClean="0">
                <a:solidFill>
                  <a:schemeClr val="accent2"/>
                </a:solidFill>
              </a:rPr>
              <a:t>I PERSONAGGI ROSSINIANI</a:t>
            </a:r>
          </a:p>
          <a:p>
            <a:pPr eaLnBrk="1" hangingPunct="1">
              <a:buFontTx/>
              <a:buNone/>
            </a:pPr>
            <a:endParaRPr lang="it-IT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1"/>
            <a:ext cx="6624736" cy="53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dirty="0" smtClean="0"/>
              <a:t>	</a:t>
            </a:r>
            <a:r>
              <a:rPr lang="it-IT" dirty="0" smtClean="0">
                <a:solidFill>
                  <a:schemeClr val="accent2"/>
                </a:solidFill>
              </a:rPr>
              <a:t>COSA PORTARE A TEATRO?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it-IT" sz="4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800" b="1" dirty="0" smtClean="0"/>
              <a:t>IL CAPPELLO A CILINDRO	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STELLE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800" b="1" dirty="0" smtClean="0"/>
          </a:p>
          <a:p>
            <a:pPr marL="2147888" lvl="4" indent="-1435100" eaLnBrk="1" hangingPunct="1">
              <a:lnSpc>
                <a:spcPct val="90000"/>
              </a:lnSpc>
              <a:buFontTx/>
              <a:buNone/>
            </a:pPr>
            <a:r>
              <a:rPr lang="it-IT" sz="2400" b="1" dirty="0" smtClean="0"/>
              <a:t>Cosa ti serve:</a:t>
            </a:r>
            <a:endParaRPr lang="it-IT" sz="2400" dirty="0" smtClean="0"/>
          </a:p>
          <a:p>
            <a:pPr marL="893763" lvl="4" indent="-180975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 smtClean="0"/>
              <a:t>cartoncino o foglio </a:t>
            </a:r>
            <a:r>
              <a:rPr lang="it-IT" i="1" dirty="0" smtClean="0"/>
              <a:t>bristol </a:t>
            </a:r>
            <a:r>
              <a:rPr lang="it-IT" dirty="0" smtClean="0"/>
              <a:t>di colore azzurro</a:t>
            </a:r>
          </a:p>
          <a:p>
            <a:pPr marL="893763" lvl="4" indent="-180975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 smtClean="0"/>
              <a:t>metro a nastro </a:t>
            </a:r>
          </a:p>
          <a:p>
            <a:pPr marL="893763" lvl="4" indent="-180975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 smtClean="0"/>
              <a:t>compasso</a:t>
            </a:r>
          </a:p>
          <a:p>
            <a:pPr marL="893763" lvl="4" indent="-180975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 smtClean="0"/>
              <a:t>forbici</a:t>
            </a:r>
          </a:p>
          <a:p>
            <a:pPr marL="893763" lvl="4" indent="-180975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 smtClean="0"/>
              <a:t>colla vinilica</a:t>
            </a:r>
          </a:p>
          <a:p>
            <a:pPr marL="893763" lvl="4" indent="-180975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 smtClean="0"/>
              <a:t>nastro color arancio </a:t>
            </a:r>
          </a:p>
          <a:p>
            <a:pPr marL="893763" lvl="4" indent="-180975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 smtClean="0"/>
              <a:t>vernice bianca o fluorescente</a:t>
            </a:r>
            <a:endParaRPr lang="it-IT" b="1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2808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it-IT" sz="2800" b="1" dirty="0" smtClean="0"/>
              <a:t>	</a:t>
            </a:r>
            <a:r>
              <a:rPr lang="it-IT" sz="2400" b="1" dirty="0" smtClean="0"/>
              <a:t>Ora prendi le misure</a:t>
            </a:r>
            <a:endParaRPr lang="it-IT" sz="2400" dirty="0" smtClean="0"/>
          </a:p>
          <a:p>
            <a:pPr algn="just" eaLnBrk="1" hangingPunct="1"/>
            <a:r>
              <a:rPr lang="it-IT" sz="2000" dirty="0" smtClean="0"/>
              <a:t>Per cominciare, prendi il metro e misura la circonferenza della tua testa a metà fronte.</a:t>
            </a:r>
            <a:endParaRPr lang="it-IT" sz="2000" b="1" dirty="0" smtClean="0"/>
          </a:p>
          <a:p>
            <a:pPr algn="just" eaLnBrk="1" hangingPunct="1">
              <a:buFontTx/>
              <a:buNone/>
            </a:pPr>
            <a:r>
              <a:rPr lang="it-IT" sz="2400" b="1" dirty="0" smtClean="0"/>
              <a:t>	</a:t>
            </a:r>
          </a:p>
          <a:p>
            <a:pPr algn="just" eaLnBrk="1" hangingPunct="1">
              <a:buFontTx/>
              <a:buNone/>
            </a:pPr>
            <a:r>
              <a:rPr lang="it-IT" sz="2400" b="1" dirty="0" smtClean="0"/>
              <a:t>	Inizia a disegnare</a:t>
            </a:r>
            <a:endParaRPr lang="it-IT" sz="2400" dirty="0" smtClean="0"/>
          </a:p>
          <a:p>
            <a:pPr algn="just" eaLnBrk="1" hangingPunct="1"/>
            <a:r>
              <a:rPr lang="it-IT" sz="2000" dirty="0" smtClean="0"/>
              <a:t>Traccia su un cartoncino un cerchio di uguale circonferenza e partendo dallo stesso centro col compasso traccia un altro cerchio con un raggio maggiore di 5 cm.</a:t>
            </a:r>
          </a:p>
          <a:p>
            <a:pPr algn="just" eaLnBrk="1" hangingPunct="1"/>
            <a:r>
              <a:rPr lang="it-IT" sz="2000" dirty="0" smtClean="0"/>
              <a:t>Ripeti la stessa operazione su un altro cartoncino, ma questa volta il cerchio esterno deve essere più piccolo rispetto al precedente.</a:t>
            </a:r>
          </a:p>
          <a:p>
            <a:pPr algn="just" eaLnBrk="1" hangingPunct="1"/>
            <a:r>
              <a:rPr lang="it-IT" sz="2000" dirty="0" smtClean="0"/>
              <a:t>Disegna un rettangolo della stessa lunghezza della circonferenza della testa (con almeno due centimetri in più).</a:t>
            </a:r>
          </a:p>
          <a:p>
            <a:pPr algn="just" eaLnBrk="1" hangingPunct="1"/>
            <a:r>
              <a:rPr lang="it-IT" sz="2000" dirty="0" smtClean="0"/>
              <a:t>L'altezza  invece  falla  di  15  cm  (più  6  centimetri  che serviranno per fare le linguette per incollare).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8640"/>
            <a:ext cx="8229600" cy="6408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400" b="1" dirty="0" smtClean="0"/>
              <a:t>	Ritaglia</a:t>
            </a:r>
          </a:p>
          <a:p>
            <a:pPr eaLnBrk="1" hangingPunct="1"/>
            <a:r>
              <a:rPr lang="it-IT" sz="2000" dirty="0" smtClean="0"/>
              <a:t>Ritaglia tutte le parti disegnate.</a:t>
            </a:r>
          </a:p>
          <a:p>
            <a:pPr eaLnBrk="1" hangingPunct="1"/>
            <a:r>
              <a:rPr lang="it-IT" sz="2000" dirty="0" smtClean="0"/>
              <a:t>Ritaglia il rettangolo sul lato lungo creando </a:t>
            </a:r>
          </a:p>
          <a:p>
            <a:pPr algn="just" eaLnBrk="1" hangingPunct="1">
              <a:buNone/>
            </a:pPr>
            <a:r>
              <a:rPr lang="it-IT" sz="2000" dirty="0" smtClean="0"/>
              <a:t>	delle linguette. Basterà fare dei piccoli tagli dopo </a:t>
            </a:r>
          </a:p>
          <a:p>
            <a:pPr algn="just" eaLnBrk="1" hangingPunct="1">
              <a:buNone/>
            </a:pPr>
            <a:r>
              <a:rPr lang="it-IT" sz="2000" dirty="0" smtClean="0"/>
              <a:t>	aver piegato il cartoncino.</a:t>
            </a:r>
          </a:p>
          <a:p>
            <a:pPr eaLnBrk="1" hangingPunct="1">
              <a:buFontTx/>
              <a:buNone/>
            </a:pPr>
            <a:r>
              <a:rPr lang="it-IT" sz="2400" b="1" dirty="0" smtClean="0"/>
              <a:t>	Incolla</a:t>
            </a:r>
            <a:endParaRPr lang="it-IT" sz="2400" dirty="0" smtClean="0"/>
          </a:p>
          <a:p>
            <a:pPr algn="just" eaLnBrk="1" hangingPunct="1"/>
            <a:r>
              <a:rPr lang="it-IT" sz="2000" dirty="0" smtClean="0"/>
              <a:t>Incolla il cartoncino rettangolare dai lati corti. Piega le linguette sulla parte alta verso l'interno e sulla parte bassa verso l'esterno.</a:t>
            </a:r>
          </a:p>
          <a:p>
            <a:pPr algn="just" eaLnBrk="1" hangingPunct="1"/>
            <a:r>
              <a:rPr lang="it-IT" sz="2000" dirty="0" smtClean="0"/>
              <a:t>Incolla il cerchio piccolo in alto e il </a:t>
            </a:r>
          </a:p>
          <a:p>
            <a:pPr algn="just" eaLnBrk="1" hangingPunct="1">
              <a:buNone/>
            </a:pPr>
            <a:r>
              <a:rPr lang="it-IT" sz="2000" dirty="0" smtClean="0"/>
              <a:t>	cerchio grande in basso.</a:t>
            </a:r>
          </a:p>
          <a:p>
            <a:pPr algn="just" eaLnBrk="1" hangingPunct="1"/>
            <a:r>
              <a:rPr lang="it-IT" sz="2000" dirty="0" smtClean="0"/>
              <a:t>Non rimane che incollare il cerchio medio: </a:t>
            </a:r>
          </a:p>
          <a:p>
            <a:pPr algn="just" eaLnBrk="1" hangingPunct="1">
              <a:buFontTx/>
              <a:buNone/>
            </a:pPr>
            <a:r>
              <a:rPr lang="it-IT" sz="2000" dirty="0" smtClean="0"/>
              <a:t>	capovolgi il cappello e incolla il cerchio</a:t>
            </a:r>
          </a:p>
          <a:p>
            <a:pPr algn="just" eaLnBrk="1" hangingPunct="1">
              <a:buFontTx/>
              <a:buNone/>
            </a:pPr>
            <a:r>
              <a:rPr lang="it-IT" sz="2000" dirty="0" smtClean="0"/>
              <a:t>	medio per coprire le linguette.</a:t>
            </a:r>
          </a:p>
          <a:p>
            <a:pPr eaLnBrk="1" hangingPunct="1">
              <a:buFontTx/>
              <a:buNone/>
            </a:pPr>
            <a:r>
              <a:rPr lang="it-IT" sz="2400" b="1" dirty="0" smtClean="0"/>
              <a:t>	Decora</a:t>
            </a:r>
          </a:p>
          <a:p>
            <a:pPr algn="just" eaLnBrk="1" hangingPunct="1"/>
            <a:r>
              <a:rPr lang="it-IT" sz="2000" dirty="0" smtClean="0"/>
              <a:t>Disegna delle stelline o dei pois su tutto il </a:t>
            </a:r>
          </a:p>
          <a:p>
            <a:pPr algn="just" eaLnBrk="1" hangingPunct="1">
              <a:buNone/>
            </a:pPr>
            <a:r>
              <a:rPr lang="it-IT" sz="2000" dirty="0" smtClean="0"/>
              <a:t>	cappello e colorali con la vernice bianca o fluorescente.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88639"/>
            <a:ext cx="1974220" cy="184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29000"/>
            <a:ext cx="2325486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it-IT" sz="3200" dirty="0" smtClean="0">
                <a:solidFill>
                  <a:schemeClr val="accent2"/>
                </a:solidFill>
              </a:rPr>
              <a:t>ECCO I NOSTRI CAPPELLI</a:t>
            </a:r>
            <a:endParaRPr lang="it-IT" sz="3200" dirty="0">
              <a:solidFill>
                <a:schemeClr val="accent2"/>
              </a:solidFill>
            </a:endParaRPr>
          </a:p>
        </p:txBody>
      </p:sp>
      <p:pic>
        <p:nvPicPr>
          <p:cNvPr id="4" name="Segnaposto contenuto 3" descr="barbie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6860580" cy="5145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IL </a:t>
            </a:r>
            <a:r>
              <a:rPr lang="it-IT" sz="2800" b="1" dirty="0" smtClean="0"/>
              <a:t>NASTRO DEL FACTOTUM 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it-IT" sz="2400" b="1" dirty="0" smtClean="0"/>
              <a:t>	</a:t>
            </a:r>
          </a:p>
          <a:p>
            <a:pPr>
              <a:buNone/>
            </a:pPr>
            <a:r>
              <a:rPr lang="it-IT" sz="2400" b="1" dirty="0" smtClean="0"/>
              <a:t>	</a:t>
            </a:r>
            <a:r>
              <a:rPr lang="it-IT" sz="2400" b="1" dirty="0" smtClean="0"/>
              <a:t>Cosa </a:t>
            </a:r>
            <a:r>
              <a:rPr lang="it-IT" sz="2400" b="1" dirty="0" smtClean="0"/>
              <a:t>ti serve: </a:t>
            </a:r>
          </a:p>
          <a:p>
            <a:pPr marL="542925" indent="-180975"/>
            <a:r>
              <a:rPr lang="it-IT" sz="2000" dirty="0" smtClean="0"/>
              <a:t>nastro </a:t>
            </a:r>
            <a:r>
              <a:rPr lang="it-IT" sz="2000" dirty="0" smtClean="0"/>
              <a:t>di colore azzurro </a:t>
            </a:r>
          </a:p>
          <a:p>
            <a:pPr marL="542925" indent="-180975"/>
            <a:r>
              <a:rPr lang="it-IT" sz="2000" dirty="0" smtClean="0"/>
              <a:t>bacchetta </a:t>
            </a:r>
            <a:r>
              <a:rPr lang="it-IT" sz="2000" dirty="0" smtClean="0"/>
              <a:t>di legno di </a:t>
            </a:r>
            <a:r>
              <a:rPr lang="it-IT" sz="2000" dirty="0" smtClean="0"/>
              <a:t>bambù </a:t>
            </a:r>
            <a:r>
              <a:rPr lang="it-IT" sz="2000" dirty="0" smtClean="0"/>
              <a:t>o </a:t>
            </a:r>
            <a:endParaRPr lang="it-IT" sz="2000" dirty="0" smtClean="0"/>
          </a:p>
          <a:p>
            <a:pPr marL="542925" indent="-180975">
              <a:buNone/>
            </a:pPr>
            <a:r>
              <a:rPr lang="it-IT" sz="2000" dirty="0" smtClean="0"/>
              <a:t>	</a:t>
            </a:r>
            <a:r>
              <a:rPr lang="it-IT" sz="2000" dirty="0" smtClean="0"/>
              <a:t>di </a:t>
            </a:r>
            <a:r>
              <a:rPr lang="it-IT" sz="2000" dirty="0" smtClean="0"/>
              <a:t>plastica abbastanza </a:t>
            </a:r>
            <a:r>
              <a:rPr lang="it-IT" sz="2000" dirty="0" smtClean="0"/>
              <a:t>sottile </a:t>
            </a:r>
          </a:p>
          <a:p>
            <a:pPr marL="542925" indent="-180975">
              <a:buNone/>
            </a:pPr>
            <a:r>
              <a:rPr lang="it-IT" sz="2000" dirty="0" smtClean="0"/>
              <a:t>	</a:t>
            </a:r>
            <a:r>
              <a:rPr lang="it-IT" sz="2000" dirty="0" smtClean="0"/>
              <a:t>(</a:t>
            </a:r>
            <a:r>
              <a:rPr lang="it-IT" sz="2000" dirty="0" smtClean="0"/>
              <a:t>tipo le bacchette che </a:t>
            </a:r>
            <a:r>
              <a:rPr lang="it-IT" sz="2000" dirty="0" smtClean="0"/>
              <a:t>trovi </a:t>
            </a:r>
          </a:p>
          <a:p>
            <a:pPr marL="542925" indent="-180975">
              <a:buNone/>
            </a:pPr>
            <a:r>
              <a:rPr lang="it-IT" sz="2000" dirty="0" smtClean="0"/>
              <a:t>	</a:t>
            </a:r>
            <a:r>
              <a:rPr lang="it-IT" sz="2000" dirty="0" smtClean="0"/>
              <a:t>al </a:t>
            </a:r>
            <a:r>
              <a:rPr lang="it-IT" sz="2000" dirty="0" smtClean="0"/>
              <a:t>ristorante cinese</a:t>
            </a:r>
            <a:r>
              <a:rPr lang="it-IT" sz="2000" dirty="0" smtClean="0"/>
              <a:t>)</a:t>
            </a:r>
            <a:endParaRPr lang="it-IT" sz="2000" dirty="0" smtClean="0"/>
          </a:p>
          <a:p>
            <a:pPr marL="542925" indent="-180975"/>
            <a:r>
              <a:rPr lang="it-IT" sz="2000" dirty="0" smtClean="0"/>
              <a:t>nastro </a:t>
            </a:r>
            <a:r>
              <a:rPr lang="it-IT" sz="2000" dirty="0" smtClean="0"/>
              <a:t>adesivo </a:t>
            </a:r>
            <a:r>
              <a:rPr lang="it-IT" sz="2000" dirty="0" smtClean="0"/>
              <a:t>trasparente </a:t>
            </a:r>
            <a:endParaRPr lang="it-IT" sz="2000" dirty="0" smtClean="0"/>
          </a:p>
          <a:p>
            <a:pPr marL="542925" indent="-180975"/>
            <a:r>
              <a:rPr lang="it-IT" sz="2000" dirty="0" smtClean="0"/>
              <a:t>pennarello blu</a:t>
            </a:r>
            <a:endParaRPr lang="it-IT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36724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pertina puzzle ROS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624736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Come </a:t>
            </a:r>
            <a:r>
              <a:rPr lang="it-IT" sz="2400" b="1" dirty="0" smtClean="0"/>
              <a:t>fare </a:t>
            </a:r>
          </a:p>
          <a:p>
            <a:pPr algn="just"/>
            <a:r>
              <a:rPr lang="it-IT" sz="2000" dirty="0" smtClean="0"/>
              <a:t>Prendi un nastro della lunghezza di 130 cm e </a:t>
            </a:r>
            <a:r>
              <a:rPr lang="it-IT" sz="2000" dirty="0" smtClean="0"/>
              <a:t>largo </a:t>
            </a:r>
            <a:r>
              <a:rPr lang="it-IT" sz="2000" dirty="0" smtClean="0"/>
              <a:t>almeno 3 cm. </a:t>
            </a:r>
          </a:p>
          <a:p>
            <a:pPr algn="just"/>
            <a:r>
              <a:rPr lang="it-IT" sz="2000" dirty="0" smtClean="0"/>
              <a:t>Fai  un  nodo  a  circa  5  cm  da  una  delle </a:t>
            </a:r>
            <a:r>
              <a:rPr lang="it-IT" sz="2000" dirty="0" smtClean="0"/>
              <a:t>estremità</a:t>
            </a:r>
            <a:r>
              <a:rPr lang="it-IT" sz="2000" dirty="0" smtClean="0"/>
              <a:t>. </a:t>
            </a:r>
          </a:p>
          <a:p>
            <a:pPr algn="just"/>
            <a:r>
              <a:rPr lang="it-IT" sz="2000" dirty="0" smtClean="0"/>
              <a:t>Avvolgi la parte corta del nastro attorno ad una delle </a:t>
            </a:r>
            <a:r>
              <a:rPr lang="it-IT" sz="2000" dirty="0" smtClean="0"/>
              <a:t>estremità  </a:t>
            </a:r>
            <a:r>
              <a:rPr lang="it-IT" sz="2000" dirty="0" smtClean="0"/>
              <a:t>della  bacchetta  e  fissala  </a:t>
            </a:r>
            <a:r>
              <a:rPr lang="it-IT" sz="2000" dirty="0" smtClean="0"/>
              <a:t>con  </a:t>
            </a:r>
            <a:r>
              <a:rPr lang="it-IT" sz="2000" dirty="0" smtClean="0"/>
              <a:t>il  nastro </a:t>
            </a:r>
            <a:r>
              <a:rPr lang="it-IT" sz="2000" dirty="0" smtClean="0"/>
              <a:t>adesivo </a:t>
            </a:r>
            <a:r>
              <a:rPr lang="it-IT" sz="2000" dirty="0" smtClean="0"/>
              <a:t>trasparente. </a:t>
            </a: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r>
              <a:rPr lang="it-IT" sz="2400" b="1" dirty="0" smtClean="0"/>
              <a:t>Decora</a:t>
            </a:r>
            <a:r>
              <a:rPr lang="it-IT" sz="2000" dirty="0" smtClean="0"/>
              <a:t> </a:t>
            </a:r>
          </a:p>
          <a:p>
            <a:pPr marL="0" indent="0" algn="just">
              <a:buNone/>
            </a:pPr>
            <a:r>
              <a:rPr lang="it-IT" sz="2000" dirty="0" smtClean="0"/>
              <a:t>Il nostro Figaro si è adoperato in ogni modo </a:t>
            </a:r>
            <a:endParaRPr lang="it-IT" sz="2000" dirty="0" smtClean="0"/>
          </a:p>
          <a:p>
            <a:pPr marL="0" indent="0" algn="just">
              <a:buNone/>
            </a:pPr>
            <a:r>
              <a:rPr lang="it-IT" sz="2000" dirty="0" smtClean="0"/>
              <a:t>per </a:t>
            </a:r>
            <a:r>
              <a:rPr lang="it-IT" sz="2000" dirty="0" smtClean="0"/>
              <a:t>il bene </a:t>
            </a:r>
            <a:r>
              <a:rPr lang="it-IT" sz="2000" dirty="0" smtClean="0"/>
              <a:t>dei </a:t>
            </a:r>
            <a:r>
              <a:rPr lang="it-IT" sz="2000" dirty="0" smtClean="0"/>
              <a:t>suoi </a:t>
            </a:r>
            <a:r>
              <a:rPr lang="it-IT" sz="2000" dirty="0" smtClean="0"/>
              <a:t>amici, mettendo </a:t>
            </a:r>
            <a:r>
              <a:rPr lang="it-IT" sz="2000" dirty="0" smtClean="0"/>
              <a:t>a frutto </a:t>
            </a:r>
            <a:endParaRPr lang="it-IT" sz="2000" dirty="0" smtClean="0"/>
          </a:p>
          <a:p>
            <a:pPr marL="0" indent="0" algn="just">
              <a:buNone/>
            </a:pPr>
            <a:r>
              <a:rPr lang="it-IT" sz="2000" dirty="0" smtClean="0"/>
              <a:t>tutta </a:t>
            </a:r>
            <a:r>
              <a:rPr lang="it-IT" sz="2000" dirty="0" smtClean="0"/>
              <a:t>la sua abilità in </a:t>
            </a:r>
            <a:r>
              <a:rPr lang="it-IT" sz="2000" dirty="0" smtClean="0"/>
              <a:t>tanti </a:t>
            </a:r>
            <a:r>
              <a:rPr lang="it-IT" sz="2000" dirty="0" smtClean="0"/>
              <a:t>mestieri. </a:t>
            </a:r>
            <a:endParaRPr lang="it-IT" sz="2000" dirty="0" smtClean="0"/>
          </a:p>
          <a:p>
            <a:pPr marL="180975" indent="-180975" algn="just"/>
            <a:r>
              <a:rPr lang="it-IT" sz="2000" dirty="0" smtClean="0"/>
              <a:t>Scrivi </a:t>
            </a:r>
            <a:r>
              <a:rPr lang="it-IT" sz="2000" dirty="0" smtClean="0"/>
              <a:t>sul nastro col pennarello blu quale </a:t>
            </a:r>
          </a:p>
          <a:p>
            <a:pPr marL="180975" indent="-180975" algn="just">
              <a:buNone/>
            </a:pPr>
            <a:r>
              <a:rPr lang="it-IT" sz="2000" dirty="0" smtClean="0"/>
              <a:t>	o </a:t>
            </a:r>
            <a:r>
              <a:rPr lang="it-IT" sz="2000" dirty="0" smtClean="0"/>
              <a:t>quali mestieri vorresti fare da grande </a:t>
            </a:r>
          </a:p>
          <a:p>
            <a:pPr marL="180975" indent="-180975" algn="just">
              <a:buNone/>
            </a:pPr>
            <a:r>
              <a:rPr lang="it-IT" sz="2000" dirty="0" smtClean="0"/>
              <a:t>	per </a:t>
            </a:r>
            <a:r>
              <a:rPr lang="it-IT" sz="2000" dirty="0" smtClean="0"/>
              <a:t>portare un </a:t>
            </a:r>
            <a:r>
              <a:rPr lang="it-IT" sz="2000" dirty="0" smtClean="0"/>
              <a:t>po</a:t>
            </a:r>
            <a:r>
              <a:rPr lang="it-IT" sz="2000" dirty="0" smtClean="0"/>
              <a:t>' di bene nel mondo. 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80928"/>
            <a:ext cx="1914128" cy="311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chemeClr val="accent2"/>
                </a:solidFill>
              </a:rPr>
              <a:t>ECCO </a:t>
            </a:r>
            <a:r>
              <a:rPr lang="it-IT" sz="3200" dirty="0" smtClean="0">
                <a:solidFill>
                  <a:schemeClr val="accent2"/>
                </a:solidFill>
              </a:rPr>
              <a:t>IL NOSTRO NASTRO</a:t>
            </a:r>
            <a:endParaRPr lang="it-IT" sz="3200" dirty="0"/>
          </a:p>
        </p:txBody>
      </p:sp>
      <p:pic>
        <p:nvPicPr>
          <p:cNvPr id="4" name="Segnaposto contenuto 3" descr="NAS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12776"/>
            <a:ext cx="804615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LA GIRANDOLA-SPECCHIO 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400" b="1" dirty="0" smtClean="0"/>
              <a:t>	   Cosa ti serve: </a:t>
            </a:r>
          </a:p>
          <a:p>
            <a:pPr marL="627063" indent="266700"/>
            <a:r>
              <a:rPr lang="it-IT" sz="2000" dirty="0" smtClean="0"/>
              <a:t>bacchetta di legno  </a:t>
            </a:r>
          </a:p>
          <a:p>
            <a:pPr marL="627063" indent="266700"/>
            <a:r>
              <a:rPr lang="it-IT" sz="2000" dirty="0" smtClean="0"/>
              <a:t>cartoncino  rigido (tipo  quello  delle  scatole delle scarpe). </a:t>
            </a:r>
          </a:p>
          <a:p>
            <a:pPr marL="627063" indent="266700"/>
            <a:r>
              <a:rPr lang="it-IT" sz="2000" dirty="0" smtClean="0"/>
              <a:t>compasso </a:t>
            </a:r>
          </a:p>
          <a:p>
            <a:pPr marL="627063" indent="266700"/>
            <a:r>
              <a:rPr lang="it-IT" sz="2000" dirty="0" smtClean="0"/>
              <a:t>chiodino da cartoleria </a:t>
            </a:r>
          </a:p>
          <a:p>
            <a:pPr marL="627063" indent="266700"/>
            <a:r>
              <a:rPr lang="it-IT" sz="2000" dirty="0" smtClean="0"/>
              <a:t>colla vinilica </a:t>
            </a:r>
          </a:p>
          <a:p>
            <a:pPr marL="627063" indent="266700"/>
            <a:r>
              <a:rPr lang="it-IT" sz="2000" dirty="0" smtClean="0"/>
              <a:t>carta stagnola </a:t>
            </a:r>
          </a:p>
          <a:p>
            <a:pPr marL="627063" indent="266700"/>
            <a:r>
              <a:rPr lang="it-IT" sz="2000" dirty="0" smtClean="0"/>
              <a:t>colori 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290621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	</a:t>
            </a:r>
            <a:r>
              <a:rPr lang="it-IT" sz="2400" b="1" dirty="0" smtClean="0"/>
              <a:t>Disegna</a:t>
            </a:r>
            <a:r>
              <a:rPr lang="it-IT" dirty="0" smtClean="0"/>
              <a:t> </a:t>
            </a:r>
          </a:p>
          <a:p>
            <a:pPr algn="just"/>
            <a:r>
              <a:rPr lang="it-IT" sz="2000" dirty="0" smtClean="0"/>
              <a:t>Traccia sul cartoncino un cerchio del diametro di circa 20 cm.</a:t>
            </a:r>
          </a:p>
          <a:p>
            <a:pPr algn="just"/>
            <a:r>
              <a:rPr lang="it-IT" sz="2000" dirty="0" smtClean="0"/>
              <a:t>Disegna una spirale all’interno del cerchio. </a:t>
            </a:r>
          </a:p>
          <a:p>
            <a:pPr algn="just">
              <a:buNone/>
            </a:pPr>
            <a:r>
              <a:rPr lang="it-IT" sz="2000" dirty="0" smtClean="0"/>
              <a:t>	</a:t>
            </a:r>
            <a:r>
              <a:rPr lang="it-IT" sz="2400" b="1" dirty="0" smtClean="0"/>
              <a:t>Come si fa la spirale? </a:t>
            </a:r>
            <a:endParaRPr lang="it-IT" sz="2000" dirty="0" smtClean="0"/>
          </a:p>
          <a:p>
            <a:pPr algn="just"/>
            <a:r>
              <a:rPr lang="it-IT" sz="2000" dirty="0" smtClean="0"/>
              <a:t>Disegna  una  linea  e  traccia  il  punto  centrale, che chiamiamo  A.</a:t>
            </a:r>
          </a:p>
          <a:p>
            <a:pPr algn="just"/>
            <a:r>
              <a:rPr lang="it-IT" sz="2000" dirty="0" smtClean="0"/>
              <a:t>Punta  il  compasso  in  A  e  traccia  </a:t>
            </a:r>
          </a:p>
          <a:p>
            <a:pPr algn="just">
              <a:buNone/>
            </a:pPr>
            <a:r>
              <a:rPr lang="it-IT" sz="2000" dirty="0" smtClean="0"/>
              <a:t>	una semicirconferenza  sulla linea,  </a:t>
            </a:r>
          </a:p>
          <a:p>
            <a:pPr algn="just">
              <a:buNone/>
            </a:pPr>
            <a:r>
              <a:rPr lang="it-IT" sz="2000" dirty="0" smtClean="0"/>
              <a:t>	i  due  punti  trovati li chiamiamo 1 e B. </a:t>
            </a:r>
          </a:p>
          <a:p>
            <a:pPr algn="just"/>
            <a:r>
              <a:rPr lang="it-IT" sz="2000" dirty="0" smtClean="0"/>
              <a:t>Punta il compasso  in  B-1 e traccia  </a:t>
            </a:r>
          </a:p>
          <a:p>
            <a:pPr algn="just">
              <a:buNone/>
            </a:pPr>
            <a:r>
              <a:rPr lang="it-IT" sz="2000" dirty="0" smtClean="0"/>
              <a:t>	una semicirconferenza fino al punto  </a:t>
            </a:r>
          </a:p>
          <a:p>
            <a:pPr algn="just">
              <a:buNone/>
            </a:pPr>
            <a:r>
              <a:rPr lang="it-IT" sz="2000" dirty="0" smtClean="0"/>
              <a:t>	che  chiamiamo  2. </a:t>
            </a:r>
          </a:p>
          <a:p>
            <a:pPr algn="just"/>
            <a:r>
              <a:rPr lang="it-IT" sz="2000" dirty="0" smtClean="0"/>
              <a:t>Punta il compasso in A-2 e realizza il tratto 2-3. </a:t>
            </a:r>
          </a:p>
          <a:p>
            <a:pPr algn="just"/>
            <a:r>
              <a:rPr lang="it-IT" sz="2000" dirty="0" smtClean="0"/>
              <a:t>Punta in B con apertura B-3 e realizza il tratto 3-4. </a:t>
            </a:r>
          </a:p>
          <a:p>
            <a:pPr algn="just"/>
            <a:r>
              <a:rPr lang="it-IT" sz="2000" dirty="0" smtClean="0"/>
              <a:t>Punta in A con apertura A-4 per ottenere il tratto 4-5, ecc. </a:t>
            </a:r>
          </a:p>
          <a:p>
            <a:pPr algn="just"/>
            <a:r>
              <a:rPr lang="it-IT" sz="2000" dirty="0" smtClean="0"/>
              <a:t>Ritaglia il cerchio lungo la circonferenza. 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2736305" cy="207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	</a:t>
            </a:r>
            <a:r>
              <a:rPr lang="it-IT" sz="2400" b="1" dirty="0" smtClean="0"/>
              <a:t>Incolla </a:t>
            </a:r>
          </a:p>
          <a:p>
            <a:pPr algn="just"/>
            <a:r>
              <a:rPr lang="it-IT" sz="2000" dirty="0" smtClean="0"/>
              <a:t>Sul  retro  della  spirale  incolla  la  carta  stagnola  e ritaglia  quella  in  eccesso.  Fai  attenzione  che  non  si formino delle bolle d'aria: la stagnola deve essere ben tesa!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  <a:r>
              <a:rPr lang="it-IT" sz="2400" b="1" dirty="0" smtClean="0"/>
              <a:t>Colora </a:t>
            </a:r>
          </a:p>
          <a:p>
            <a:r>
              <a:rPr lang="it-IT" sz="2000" dirty="0" smtClean="0"/>
              <a:t>Colora la spirale e il fondo con un colore a tuo piacere. </a:t>
            </a:r>
          </a:p>
          <a:p>
            <a:pPr>
              <a:buNone/>
            </a:pPr>
            <a:r>
              <a:rPr lang="it-IT" sz="2400" b="1" dirty="0" smtClean="0"/>
              <a:t>	Ora monta </a:t>
            </a:r>
          </a:p>
          <a:p>
            <a:r>
              <a:rPr lang="it-IT" sz="2000" dirty="0" smtClean="0"/>
              <a:t>Fai  un  foro  al  centro  della  spirale </a:t>
            </a:r>
          </a:p>
          <a:p>
            <a:pPr>
              <a:buNone/>
            </a:pPr>
            <a:r>
              <a:rPr lang="it-IT" sz="2000" dirty="0" smtClean="0"/>
              <a:t>	abbastanza  grande  per  permettere </a:t>
            </a:r>
          </a:p>
          <a:p>
            <a:pPr>
              <a:buNone/>
            </a:pPr>
            <a:r>
              <a:rPr lang="it-IT" sz="2000" dirty="0" smtClean="0"/>
              <a:t>	alla girandola di girare. </a:t>
            </a:r>
          </a:p>
          <a:p>
            <a:r>
              <a:rPr lang="it-IT" sz="2000" dirty="0" smtClean="0"/>
              <a:t>Prendi  la bacchetta  di  legno e  </a:t>
            </a:r>
          </a:p>
          <a:p>
            <a:pPr>
              <a:buNone/>
            </a:pPr>
            <a:r>
              <a:rPr lang="it-IT" sz="2000" dirty="0" smtClean="0"/>
              <a:t>	fissa  la  girandola  a  una  delle </a:t>
            </a:r>
          </a:p>
          <a:p>
            <a:pPr>
              <a:buNone/>
            </a:pPr>
            <a:r>
              <a:rPr lang="it-IT" sz="2000" dirty="0" smtClean="0"/>
              <a:t>	estremità con il chiodino da cartoleria. </a:t>
            </a:r>
          </a:p>
          <a:p>
            <a:r>
              <a:rPr lang="it-IT" sz="2000" dirty="0" smtClean="0"/>
              <a:t>Infila  il  chiodino  nella  bacchetta  e </a:t>
            </a:r>
          </a:p>
          <a:p>
            <a:pPr>
              <a:buNone/>
            </a:pPr>
            <a:r>
              <a:rPr lang="it-IT" sz="2000" dirty="0" smtClean="0"/>
              <a:t>	prima di girare le alette assicurati </a:t>
            </a:r>
          </a:p>
          <a:p>
            <a:pPr>
              <a:buNone/>
            </a:pPr>
            <a:r>
              <a:rPr lang="it-IT" sz="2000" dirty="0" smtClean="0"/>
              <a:t>	che la girandola... giri!   </a:t>
            </a:r>
          </a:p>
          <a:p>
            <a:pPr>
              <a:buNone/>
            </a:pP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208855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996952"/>
            <a:ext cx="15121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sz="3200" dirty="0" smtClean="0">
                <a:solidFill>
                  <a:schemeClr val="accent2"/>
                </a:solidFill>
              </a:rPr>
              <a:t>ECCO LE NOSTRE GIRANDOLE</a:t>
            </a:r>
            <a:endParaRPr lang="it-IT" sz="3200" dirty="0"/>
          </a:p>
        </p:txBody>
      </p:sp>
      <p:pic>
        <p:nvPicPr>
          <p:cNvPr id="4" name="Segnaposto contenuto 3" descr="barbier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102550" cy="5326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IL DISTINTIVO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400" b="1" dirty="0" smtClean="0"/>
              <a:t>	</a:t>
            </a:r>
          </a:p>
          <a:p>
            <a:pPr>
              <a:buNone/>
            </a:pPr>
            <a:r>
              <a:rPr lang="it-IT" sz="2400" b="1" dirty="0" smtClean="0"/>
              <a:t>	Cosa ti serve: </a:t>
            </a:r>
            <a:endParaRPr lang="it-IT" dirty="0" smtClean="0"/>
          </a:p>
          <a:p>
            <a:pPr marL="542925" indent="-180975"/>
            <a:r>
              <a:rPr lang="it-IT" sz="2000" dirty="0" smtClean="0"/>
              <a:t>coperchio di barattolo  </a:t>
            </a:r>
          </a:p>
          <a:p>
            <a:pPr marL="542925" indent="-180975"/>
            <a:r>
              <a:rPr lang="it-IT" sz="2000" dirty="0" smtClean="0"/>
              <a:t>cartoncino rosso </a:t>
            </a:r>
          </a:p>
          <a:p>
            <a:pPr marL="542925" indent="-180975"/>
            <a:r>
              <a:rPr lang="it-IT" sz="2000" dirty="0" smtClean="0"/>
              <a:t>compasso </a:t>
            </a:r>
          </a:p>
          <a:p>
            <a:pPr marL="542925" indent="-180975"/>
            <a:r>
              <a:rPr lang="it-IT" sz="2000" dirty="0" smtClean="0"/>
              <a:t>forbici a </a:t>
            </a:r>
            <a:r>
              <a:rPr lang="it-IT" sz="2000" dirty="0" err="1" smtClean="0"/>
              <a:t>zig</a:t>
            </a:r>
            <a:r>
              <a:rPr lang="it-IT" sz="2000" dirty="0" smtClean="0"/>
              <a:t> </a:t>
            </a:r>
            <a:r>
              <a:rPr lang="it-IT" sz="2000" dirty="0" err="1" smtClean="0"/>
              <a:t>zag</a:t>
            </a:r>
            <a:r>
              <a:rPr lang="it-IT" sz="2000" dirty="0" smtClean="0"/>
              <a:t> </a:t>
            </a:r>
          </a:p>
          <a:p>
            <a:pPr marL="542925" indent="-180975"/>
            <a:r>
              <a:rPr lang="it-IT" sz="2000" dirty="0" smtClean="0"/>
              <a:t>colla vinilica </a:t>
            </a:r>
          </a:p>
          <a:p>
            <a:pPr marL="542925" indent="-180975"/>
            <a:r>
              <a:rPr lang="it-IT" sz="2000" dirty="0" smtClean="0"/>
              <a:t>colori</a:t>
            </a:r>
            <a:endParaRPr lang="it-IT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6832"/>
            <a:ext cx="343008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it-IT" sz="2400" b="1" dirty="0" smtClean="0"/>
              <a:t>Come fare </a:t>
            </a:r>
          </a:p>
          <a:p>
            <a:r>
              <a:rPr lang="it-IT" sz="2000" dirty="0" smtClean="0"/>
              <a:t>Prendi il coperchio di un barattolo e aiutati con </a:t>
            </a:r>
          </a:p>
          <a:p>
            <a:pPr>
              <a:buNone/>
            </a:pPr>
            <a:r>
              <a:rPr lang="it-IT" sz="2000" dirty="0" smtClean="0"/>
              <a:t>	questo per tracciare un cerchio sul cartoncino. </a:t>
            </a:r>
          </a:p>
          <a:p>
            <a:r>
              <a:rPr lang="it-IT" sz="2000" dirty="0" smtClean="0"/>
              <a:t>Punta il compasso  al  centro  del  cerchio  e </a:t>
            </a:r>
          </a:p>
          <a:p>
            <a:pPr>
              <a:buNone/>
            </a:pPr>
            <a:r>
              <a:rPr lang="it-IT" sz="2000" dirty="0" smtClean="0"/>
              <a:t>	tracciane  un  altro  di  3  cm  più grande.  </a:t>
            </a:r>
          </a:p>
          <a:p>
            <a:r>
              <a:rPr lang="it-IT" sz="2000" dirty="0" smtClean="0"/>
              <a:t>Con  le  forbici  a  </a:t>
            </a:r>
            <a:r>
              <a:rPr lang="it-IT" sz="2000" dirty="0" err="1" smtClean="0"/>
              <a:t>zig</a:t>
            </a:r>
            <a:r>
              <a:rPr lang="it-IT" sz="2000" dirty="0" smtClean="0"/>
              <a:t>  </a:t>
            </a:r>
            <a:r>
              <a:rPr lang="it-IT" sz="2000" dirty="0" err="1" smtClean="0"/>
              <a:t>zag</a:t>
            </a:r>
            <a:r>
              <a:rPr lang="it-IT" sz="2000" dirty="0" smtClean="0"/>
              <a:t> ritaglia  lungo  </a:t>
            </a:r>
          </a:p>
          <a:p>
            <a:pPr>
              <a:buNone/>
            </a:pPr>
            <a:r>
              <a:rPr lang="it-IT" sz="2000" dirty="0" smtClean="0"/>
              <a:t>	la linea del cerchio più grande.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Disegna </a:t>
            </a:r>
          </a:p>
          <a:p>
            <a:r>
              <a:rPr lang="it-IT" sz="2000" dirty="0" smtClean="0"/>
              <a:t>Fai un tuo ritratto delle stesse </a:t>
            </a:r>
          </a:p>
          <a:p>
            <a:pPr>
              <a:buNone/>
            </a:pPr>
            <a:r>
              <a:rPr lang="it-IT" sz="2000" dirty="0" smtClean="0"/>
              <a:t>	misure  del  cerchio  più  piccolo </a:t>
            </a:r>
          </a:p>
          <a:p>
            <a:pPr>
              <a:buNone/>
            </a:pPr>
            <a:r>
              <a:rPr lang="it-IT" sz="2000" dirty="0" smtClean="0"/>
              <a:t>	e incollalo all’interno. </a:t>
            </a:r>
          </a:p>
          <a:p>
            <a:r>
              <a:rPr lang="it-IT" sz="2000" dirty="0" smtClean="0"/>
              <a:t>Incolla il tuo  capolavoro  sul  coperchio </a:t>
            </a:r>
          </a:p>
          <a:p>
            <a:pPr>
              <a:buNone/>
            </a:pPr>
            <a:r>
              <a:rPr lang="it-IT" sz="2000" dirty="0" smtClean="0"/>
              <a:t>	del barattolo.</a:t>
            </a:r>
            <a:endParaRPr lang="it-IT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0688"/>
            <a:ext cx="2016224" cy="25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45024"/>
            <a:ext cx="27815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sz="3200" dirty="0" smtClean="0">
                <a:solidFill>
                  <a:schemeClr val="accent2"/>
                </a:solidFill>
              </a:rPr>
              <a:t>ECCO I NOSTRI DISTINTIVI</a:t>
            </a:r>
            <a:endParaRPr lang="it-IT" sz="3200" dirty="0"/>
          </a:p>
        </p:txBody>
      </p:sp>
      <p:pic>
        <p:nvPicPr>
          <p:cNvPr id="4" name="Segnaposto contenuto 3" descr="barbie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037543" cy="4997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sz="3200" dirty="0" smtClean="0">
                <a:solidFill>
                  <a:schemeClr val="accent2"/>
                </a:solidFill>
              </a:rPr>
              <a:t>E ORA, METTIAMOCI ALL’OPERA!</a:t>
            </a:r>
            <a:endParaRPr lang="it-IT" sz="3200" dirty="0">
              <a:solidFill>
                <a:schemeClr val="accent2"/>
              </a:solidFill>
            </a:endParaRPr>
          </a:p>
        </p:txBody>
      </p:sp>
      <p:pic>
        <p:nvPicPr>
          <p:cNvPr id="4" name="Segnaposto contenuto 3" descr="barbiere_gruppo sfuoca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992554" cy="4464495"/>
          </a:xfrm>
        </p:spPr>
      </p:pic>
      <p:pic>
        <p:nvPicPr>
          <p:cNvPr id="5" name="Immagine 4" descr="foto 1 sfuoc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196752"/>
            <a:ext cx="2916324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2087562"/>
          </a:xfrm>
        </p:spPr>
        <p:txBody>
          <a:bodyPr/>
          <a:lstStyle/>
          <a:p>
            <a:pPr eaLnBrk="1" hangingPunct="1"/>
            <a:r>
              <a:rPr lang="it-IT" smtClean="0"/>
              <a:t>I PROGETTI “AMICI” </a:t>
            </a:r>
            <a:br>
              <a:rPr lang="it-IT" smtClean="0"/>
            </a:br>
            <a:r>
              <a:rPr lang="it-IT" smtClean="0"/>
              <a:t>DELL’I.C. 4</a:t>
            </a:r>
          </a:p>
        </p:txBody>
      </p:sp>
      <p:sp>
        <p:nvSpPr>
          <p:cNvPr id="4099" name="AutoShape 7" descr="Risultati immagini per immagini amicizia"/>
          <p:cNvSpPr>
            <a:spLocks noChangeAspect="1" noChangeArrowheads="1"/>
          </p:cNvSpPr>
          <p:nvPr/>
        </p:nvSpPr>
        <p:spPr bwMode="auto">
          <a:xfrm>
            <a:off x="3738563" y="2871788"/>
            <a:ext cx="1666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100" name="Picture 9" descr="ANd9GcSqoul_yhhEt4gWPf6CCESXvX299hoOb_bL_2Ekx-mpw83Ea-ZuBiIxo_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21310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mat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7776864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chemeClr val="accent2"/>
                </a:solidFill>
              </a:rPr>
              <a:t>LA MUSICA DI GIOACCHINO ROSSINI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229600" cy="4741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..LA </a:t>
            </a:r>
            <a:r>
              <a:rPr lang="it-IT" sz="1800" dirty="0" smtClean="0"/>
              <a:t>MUSICA, </a:t>
            </a:r>
            <a:r>
              <a:rPr lang="it-IT" sz="1800" dirty="0" smtClean="0"/>
              <a:t>È TUTTA IDEALE,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NON È UN’ARTE </a:t>
            </a:r>
            <a:r>
              <a:rPr lang="it-IT" sz="1800" dirty="0" smtClean="0"/>
              <a:t>IMITATRICE.</a:t>
            </a:r>
            <a:endParaRPr lang="it-IT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LA MUSICA È L’ATMOSFERA MORALE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CHE RIEMPIE IL LUOGO IN CUI 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PERSONAGGI DEL DRAMMA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RAPPRESENTANO L’AZIONE.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ESPRIME IL DESTINO CHE </a:t>
            </a:r>
            <a:r>
              <a:rPr lang="it-IT" sz="1800" dirty="0" err="1" smtClean="0"/>
              <a:t>LI</a:t>
            </a:r>
            <a:endParaRPr lang="it-IT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PERSEGUE</a:t>
            </a:r>
            <a:r>
              <a:rPr lang="it-IT" sz="1800" dirty="0" smtClean="0"/>
              <a:t>, LA </a:t>
            </a:r>
            <a:r>
              <a:rPr lang="it-IT" sz="1800" dirty="0" smtClean="0"/>
              <a:t>SPERANZA CHE </a:t>
            </a:r>
            <a:r>
              <a:rPr lang="it-IT" sz="1800" dirty="0" err="1" smtClean="0"/>
              <a:t>LI</a:t>
            </a:r>
            <a:endParaRPr lang="it-IT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ANIMA, L’ALLEGREZZA CHE </a:t>
            </a:r>
            <a:r>
              <a:rPr lang="it-IT" sz="1800" dirty="0" err="1" smtClean="0"/>
              <a:t>LI</a:t>
            </a:r>
            <a:endParaRPr lang="it-IT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CIRCONDA</a:t>
            </a:r>
            <a:r>
              <a:rPr lang="it-IT" sz="1800" dirty="0" smtClean="0"/>
              <a:t>, LA FELICITÀ </a:t>
            </a:r>
            <a:r>
              <a:rPr lang="it-IT" sz="1800" dirty="0" smtClean="0"/>
              <a:t>CHE </a:t>
            </a:r>
            <a:r>
              <a:rPr lang="it-IT" sz="1800" dirty="0" err="1" smtClean="0"/>
              <a:t>LI</a:t>
            </a:r>
            <a:endParaRPr lang="it-IT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ATTENDE</a:t>
            </a:r>
            <a:r>
              <a:rPr lang="it-IT" sz="1800" dirty="0" smtClean="0"/>
              <a:t>, L’ABISSO </a:t>
            </a:r>
            <a:r>
              <a:rPr lang="it-IT" sz="1800" dirty="0" smtClean="0"/>
              <a:t>IN CUI </a:t>
            </a:r>
            <a:r>
              <a:rPr lang="it-IT" sz="1800" dirty="0" smtClean="0"/>
              <a:t>STANNO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PER CADERE, </a:t>
            </a:r>
            <a:r>
              <a:rPr lang="it-IT" sz="1800" dirty="0" smtClean="0"/>
              <a:t>E TUTTO CIÒ IN UN </a:t>
            </a:r>
            <a:endParaRPr lang="it-IT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MODO COSÌ </a:t>
            </a:r>
            <a:r>
              <a:rPr lang="it-IT" sz="1800" dirty="0" smtClean="0"/>
              <a:t>INDEFINITO, MA COSÌ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ATTRAENTE E PENETRANTE, CHE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NON POSSONO RENDERE </a:t>
            </a:r>
            <a:r>
              <a:rPr lang="it-IT" sz="1800" dirty="0" smtClean="0"/>
              <a:t>NÈ GLI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ATTI, NÈ LE PAROLE..</a:t>
            </a:r>
            <a:endParaRPr lang="it-IT" sz="1800" dirty="0" smtClean="0"/>
          </a:p>
        </p:txBody>
      </p:sp>
      <p:pic>
        <p:nvPicPr>
          <p:cNvPr id="19460" name="Picture 5" descr="ANd9GcTRpWsbr_IcgzZ0XqjYrEr9qLrJZ-qpBAmz95wdeSzIrXYgatMaXBY7_YU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133600"/>
            <a:ext cx="36718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>
                <a:solidFill>
                  <a:srgbClr val="FF0000"/>
                </a:solidFill>
              </a:rPr>
              <a:t>GRAZIE PER L’ATTENZIONE</a:t>
            </a:r>
          </a:p>
        </p:txBody>
      </p:sp>
      <p:pic>
        <p:nvPicPr>
          <p:cNvPr id="4" name="Segnaposto testo 3" descr="lat-charles-schulzs-peanuts-to-be-movie-at-fox-001.jpg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3563" y="2784475"/>
            <a:ext cx="5476875" cy="2157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953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zh-CN" sz="1600" dirty="0" smtClean="0">
                <a:ea typeface="宋体" pitchFamily="2" charset="-122"/>
              </a:rPr>
              <a:t>	</a:t>
            </a:r>
            <a:r>
              <a:rPr lang="it-IT" altLang="zh-CN" sz="2400" b="1" dirty="0" smtClean="0">
                <a:ea typeface="宋体" pitchFamily="2" charset="-122"/>
              </a:rPr>
              <a:t>PIANTIAMO LA MEMORIA</a:t>
            </a:r>
            <a:r>
              <a:rPr lang="it-IT" altLang="zh-CN" sz="2400" dirty="0" smtClean="0">
                <a:ea typeface="宋体" pitchFamily="2" charset="-122"/>
              </a:rPr>
              <a:t>, per non dimenticare la strage di Bologna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zh-CN" sz="2400" dirty="0" smtClean="0">
                <a:ea typeface="宋体" pitchFamily="2" charset="-122"/>
              </a:rPr>
              <a:t>	</a:t>
            </a:r>
            <a:r>
              <a:rPr lang="it-IT" altLang="zh-CN" sz="2400" b="1" dirty="0" smtClean="0">
                <a:ea typeface="宋体" pitchFamily="2" charset="-122"/>
              </a:rPr>
              <a:t>CITTADINANZA GLOBALE</a:t>
            </a:r>
            <a:r>
              <a:rPr lang="it-IT" altLang="zh-CN" sz="2400" dirty="0" smtClean="0">
                <a:ea typeface="宋体" pitchFamily="2" charset="-122"/>
              </a:rPr>
              <a:t>, corso di lingua e cultura romena, corso di italiano L2 per adulti, scambio con una scuola francese, </a:t>
            </a:r>
            <a:r>
              <a:rPr lang="it-IT" altLang="zh-CN" sz="2400" dirty="0" err="1" smtClean="0">
                <a:ea typeface="宋体" pitchFamily="2" charset="-122"/>
              </a:rPr>
              <a:t>Educhange</a:t>
            </a:r>
            <a:endParaRPr lang="it-IT" altLang="zh-CN" sz="2400" dirty="0" smtClean="0">
              <a:ea typeface="宋体" pitchFamily="2" charset="-122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zh-CN" sz="2400" dirty="0" smtClean="0">
                <a:ea typeface="宋体" pitchFamily="2" charset="-122"/>
              </a:rPr>
              <a:t>	</a:t>
            </a:r>
            <a:r>
              <a:rPr lang="it-IT" altLang="zh-CN" sz="2400" b="1" dirty="0" smtClean="0">
                <a:ea typeface="宋体" pitchFamily="2" charset="-122"/>
              </a:rPr>
              <a:t>INTERCULTURA</a:t>
            </a:r>
            <a:r>
              <a:rPr lang="it-IT" altLang="zh-CN" sz="2400" dirty="0" smtClean="0">
                <a:ea typeface="宋体" pitchFamily="2" charset="-122"/>
              </a:rPr>
              <a:t>, percorsi finalizzati alla riflessione sul rapporto tra sé e gli altri, stimolando maggior conoscenza e spirito di accoglienza, nel rispetto delle reciproche differenze.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zh-CN" sz="2400" dirty="0" smtClean="0">
                <a:ea typeface="宋体" pitchFamily="2" charset="-122"/>
              </a:rPr>
              <a:t>	</a:t>
            </a:r>
            <a:r>
              <a:rPr lang="it-IT" altLang="zh-CN" sz="2400" b="1" dirty="0" smtClean="0">
                <a:ea typeface="宋体" pitchFamily="2" charset="-122"/>
              </a:rPr>
              <a:t>BENESSERE A SCUOLA</a:t>
            </a:r>
            <a:r>
              <a:rPr lang="it-IT" altLang="zh-CN" sz="2400" dirty="0" smtClean="0">
                <a:ea typeface="宋体" pitchFamily="2" charset="-122"/>
              </a:rPr>
              <a:t>, sportello d’ascolto, crescere bene a scuola, attività teatrale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zh-CN" sz="2400" dirty="0" smtClean="0">
                <a:ea typeface="宋体" pitchFamily="2" charset="-122"/>
              </a:rPr>
              <a:t>	</a:t>
            </a:r>
            <a:r>
              <a:rPr lang="it-IT" altLang="zh-CN" sz="2400" b="1" dirty="0" smtClean="0">
                <a:ea typeface="宋体" pitchFamily="2" charset="-122"/>
              </a:rPr>
              <a:t>CICLO-OFFICINA</a:t>
            </a:r>
            <a:r>
              <a:rPr lang="it-IT" altLang="zh-CN" sz="2400" dirty="0" smtClean="0">
                <a:ea typeface="宋体" pitchFamily="2" charset="-122"/>
              </a:rPr>
              <a:t>, conoscenza del mezzo, riparazione, turismo su due ruote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zh-CN" sz="2400" dirty="0" smtClean="0">
                <a:ea typeface="宋体" pitchFamily="2" charset="-122"/>
              </a:rPr>
              <a:t>	</a:t>
            </a:r>
            <a:r>
              <a:rPr lang="it-IT" altLang="zh-CN" sz="2400" b="1" dirty="0" smtClean="0">
                <a:ea typeface="宋体" pitchFamily="2" charset="-122"/>
              </a:rPr>
              <a:t>PEDIBUS</a:t>
            </a:r>
            <a:r>
              <a:rPr lang="it-IT" altLang="zh-CN" sz="2400" dirty="0" smtClean="0">
                <a:ea typeface="宋体" pitchFamily="2" charset="-122"/>
              </a:rPr>
              <a:t>, per vivere l’ambiente rispettandolo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zh-CN" sz="2400" dirty="0" smtClean="0">
                <a:ea typeface="宋体" pitchFamily="2" charset="-122"/>
              </a:rPr>
              <a:t>	</a:t>
            </a:r>
            <a:r>
              <a:rPr lang="it-IT" altLang="zh-CN" sz="2400" b="1" dirty="0" smtClean="0">
                <a:ea typeface="宋体" pitchFamily="2" charset="-122"/>
              </a:rPr>
              <a:t>ORTO A SCUOLA</a:t>
            </a:r>
            <a:r>
              <a:rPr lang="it-IT" altLang="zh-CN" sz="2400" dirty="0" smtClean="0">
                <a:ea typeface="宋体" pitchFamily="2" charset="-122"/>
              </a:rPr>
              <a:t>, per guardare lo spazio scolastico da un altro punto di vista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sz="2400" dirty="0" smtClean="0">
                <a:ea typeface="宋体" pitchFamily="2" charset="-122"/>
              </a:rPr>
              <a:t>	</a:t>
            </a:r>
            <a:r>
              <a:rPr lang="it-IT" sz="2400" b="1" dirty="0" smtClean="0">
                <a:ea typeface="宋体" pitchFamily="2" charset="-122"/>
              </a:rPr>
              <a:t>MUSICASCUOLA</a:t>
            </a:r>
            <a:r>
              <a:rPr lang="it-IT" sz="2400" dirty="0" smtClean="0">
                <a:ea typeface="宋体" pitchFamily="2" charset="-122"/>
              </a:rPr>
              <a:t>, attività propedeutiche al Coro di Istituto</a:t>
            </a:r>
            <a:r>
              <a:rPr lang="it-IT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/>
              <a:t>	</a:t>
            </a:r>
            <a:r>
              <a:rPr lang="it-IT" sz="2400" b="1" smtClean="0"/>
              <a:t>FELICI DI GIOCARE/FAIR PLAY</a:t>
            </a:r>
            <a:r>
              <a:rPr lang="it-IT" sz="2400" smtClean="0"/>
              <a:t>, per lo sviluppo di un sano e corretto comportamento nello stile di vita attraverso la proposta di attività sportive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zh-CN" sz="2800" smtClean="0">
                <a:ea typeface="宋体" pitchFamily="2" charset="-122"/>
              </a:rPr>
              <a:t>	</a:t>
            </a:r>
            <a:r>
              <a:rPr lang="it-IT" altLang="zh-CN" sz="2400" b="1" smtClean="0">
                <a:ea typeface="宋体" pitchFamily="2" charset="-122"/>
              </a:rPr>
              <a:t>LA SICUREZZA COMINCIA DAI BANCHI DI SCUOLA</a:t>
            </a:r>
            <a:r>
              <a:rPr lang="it-IT" altLang="zh-CN" sz="2400" smtClean="0">
                <a:ea typeface="宋体" pitchFamily="2" charset="-122"/>
              </a:rPr>
              <a:t>, sicurezza ad ampio raggio</a:t>
            </a: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	</a:t>
            </a:r>
            <a:r>
              <a:rPr lang="it-IT" sz="2400" b="1" smtClean="0"/>
              <a:t>FESTE DI ISTITUTO</a:t>
            </a:r>
            <a:r>
              <a:rPr lang="it-IT" sz="2400" smtClean="0"/>
              <a:t>, per ritrovarsi insieme nei momenti importanti (festa di Natale, Festa di fine anno)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	</a:t>
            </a:r>
            <a:r>
              <a:rPr lang="it-IT" sz="2400" b="1" smtClean="0"/>
              <a:t>SOLIDARIETÀ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	</a:t>
            </a:r>
            <a:r>
              <a:rPr lang="it-IT" sz="2400" b="1" smtClean="0"/>
              <a:t>PROGETTO INTERGENERAZIONALE</a:t>
            </a:r>
            <a:r>
              <a:rPr lang="it-IT" sz="2400" smtClean="0"/>
              <a:t>, per favorire la conoscenza fra generazioni diverse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	</a:t>
            </a:r>
            <a:r>
              <a:rPr lang="it-IT" sz="2400" b="1" smtClean="0"/>
              <a:t>CONTINUITÀ E ORIENTAMENTO</a:t>
            </a:r>
            <a:r>
              <a:rPr lang="it-IT" sz="2400" smtClean="0"/>
              <a:t>, interventi volti a promuovere un percorso formativo degli alunni il più possibile organico e completo, in collaborazione con la famiglia e il territorio</a:t>
            </a:r>
            <a:r>
              <a:rPr lang="it-IT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E QUEST’ANNO CONTINUITÀ</a:t>
            </a:r>
          </a:p>
        </p:txBody>
      </p:sp>
      <p:sp>
        <p:nvSpPr>
          <p:cNvPr id="7171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945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dirty="0" smtClean="0"/>
              <a:t>	</a:t>
            </a:r>
            <a:r>
              <a:rPr lang="it-IT" sz="2200" dirty="0" smtClean="0"/>
              <a:t>Il SENSO DELLA CONTINUITÀ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sz="2200" dirty="0" smtClean="0"/>
              <a:t>	Il Progetto Continuità ha lo scopo di sostenere e accompagnare gli alunni nel delicato passaggio da un ordine all’altro.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sz="2200" dirty="0" smtClean="0"/>
              <a:t>	Si tratta di costruire, in linea con il Piano dell’Offerta Formativa Triennale del nostro Istituto, “un ambiente sereno e socializzante nella classe e nella scuola” che metta gli alunni nelle condizioni ideali per iniziare la futura esperienza scolastica.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sz="2200" dirty="0" smtClean="0"/>
              <a:t>	Essere un Istituto Comprensivo non può che agevolare il percorso della continuità, in quanto gli insegnanti possono conoscere e seguire il processo educativo di ogni alunno, dall’ingresso alla scuola dell’infanzia fino al termine della secondaria, e quindi avere l’opportunità di confrontarsi sull’apprendimento degli alunni ed intervenire in tempo utile di fronte ad eventuali difficoltà.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3" name="Group 39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5847590"/>
        </p:xfrm>
        <a:graphic>
          <a:graphicData uri="http://schemas.openxmlformats.org/drawingml/2006/table">
            <a:tbl>
              <a:tblPr/>
              <a:tblGrid>
                <a:gridCol w="2641600"/>
                <a:gridCol w="2405063"/>
                <a:gridCol w="3182937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COSA?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QUANDO?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INCONTRO TRA DOCENTI PRIMARIA E SECONDARIA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NOVEMBRE-MARZO-GIUGNO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RIFLESSIONI SUL PERCORSO SCOLASTICO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INCONTRO TRA DOCENTI INFANZIA E PRIMARIA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NOVEMBRE – MARZO - GIUGNO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INFORMAZIONI E RIFLESSIONI SUL PERCORSO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SCAMBIO ESPERIENZE INSEGNAMENTO NEGLI ANNI PONTE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SECONDO QUADRIMESTRE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LEZIONI NELLE QUINTE (DOCENTI SECONDARIA)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LEZIONI ALL’INFANZIA (DOCENTI PRIMARIA)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CONOSCENZA NUOVA REALTÀ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SECONDO QUADRIMESTRE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VISITA  ALLE SCUOLE E REALIZZAZIONE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PICCOLI LABORATORI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INCONTRI PER CONOSCERSI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SECONDO QUADRIMESTRE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GLI EX ALUNNI INCONTRANO I FUTURI “PRIMINI”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CANTIAMO L’OPERA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 GENNAIO A MAGGIO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PREPARAZIONE ALL’OPERA “IL BARBIERE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SIVIGLIA”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7584" y="692696"/>
            <a:ext cx="7298197" cy="521744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8313" y="476250"/>
            <a:ext cx="8424862" cy="5649913"/>
          </a:xfrm>
          <a:noFill/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979613" y="1085850"/>
            <a:ext cx="6192837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b="1"/>
              <a:t>STRATEGIE DEL PROGETTO</a:t>
            </a:r>
            <a:endParaRPr lang="it-IT"/>
          </a:p>
          <a:p>
            <a:r>
              <a:rPr lang="it-IT" b="1"/>
              <a:t>1 Percorso didattico</a:t>
            </a:r>
            <a:r>
              <a:rPr lang="it-IT"/>
              <a:t> per conoscere il mondo dell’opera e </a:t>
            </a:r>
            <a:r>
              <a:rPr lang="it-IT" b="1" i="1"/>
              <a:t>Il Barbiere di Siviglia:</a:t>
            </a:r>
            <a:endParaRPr lang="it-IT"/>
          </a:p>
          <a:p>
            <a:r>
              <a:rPr lang="it-IT"/>
              <a:t>-Inquadramento storico e musicale dell’opera, la trama. Gli oggetti da portare a teatro allo spettacolo, come costruirli. Spunti e suggerimenti pratici per introdurre l’opera agli studenti.</a:t>
            </a:r>
          </a:p>
          <a:p>
            <a:r>
              <a:rPr lang="it-IT"/>
              <a:t>-Le arie de </a:t>
            </a:r>
            <a:r>
              <a:rPr lang="it-IT" b="1" i="1"/>
              <a:t>Il Barbiere di Siviglia</a:t>
            </a:r>
            <a:r>
              <a:rPr lang="it-IT"/>
              <a:t> da preparare per lo spettacolo e le strategie didattiche per insegnarle agli studenti.</a:t>
            </a:r>
          </a:p>
          <a:p>
            <a:r>
              <a:rPr lang="it-IT"/>
              <a:t>-Attività di drammatizzazione sul libretto poetico e attività pratiche da riproporre in classe sulle musiche di Rossini e con le tematiche de </a:t>
            </a:r>
            <a:r>
              <a:rPr lang="it-IT" b="1" i="1"/>
              <a:t>Il Barbiere di Siviglia.</a:t>
            </a:r>
            <a:endParaRPr lang="it-IT"/>
          </a:p>
          <a:p>
            <a:r>
              <a:rPr lang="it-IT" b="1"/>
              <a:t>2 Lavoro in classe degli insegnanti con i propri alunni</a:t>
            </a:r>
            <a:endParaRPr lang="it-IT"/>
          </a:p>
          <a:p>
            <a:r>
              <a:rPr lang="it-IT"/>
              <a:t>È possibile richiedere la presenza di un formatore Opera domani in classe per insegnare i cori ai ragazzi.</a:t>
            </a:r>
          </a:p>
          <a:p>
            <a:r>
              <a:rPr lang="it-IT" b="1"/>
              <a:t>3 Spettacolo partecipativo </a:t>
            </a:r>
            <a:r>
              <a:rPr lang="it-IT"/>
              <a:t>in orario scolastico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532</Words>
  <Application>Microsoft Office PowerPoint</Application>
  <PresentationFormat>Presentazione su schermo (4:3)</PresentationFormat>
  <Paragraphs>227</Paragraphs>
  <Slides>32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Struttura predefinita</vt:lpstr>
      <vt:lpstr>Diapositiva 1</vt:lpstr>
      <vt:lpstr>Diapositiva 2</vt:lpstr>
      <vt:lpstr>I PROGETTI “AMICI”  DELL’I.C. 4</vt:lpstr>
      <vt:lpstr>Diapositiva 4</vt:lpstr>
      <vt:lpstr>Diapositiva 5</vt:lpstr>
      <vt:lpstr>E QUEST’ANNO CONTINUITÀ</vt:lpstr>
      <vt:lpstr>Diapositiva 7</vt:lpstr>
      <vt:lpstr>Diapositiva 8</vt:lpstr>
      <vt:lpstr>Diapositiva 9</vt:lpstr>
      <vt:lpstr>Diapositiva 10</vt:lpstr>
      <vt:lpstr>Diapositiva 11</vt:lpstr>
      <vt:lpstr>Diapositiva 12</vt:lpstr>
      <vt:lpstr>ATTIVITÀ</vt:lpstr>
      <vt:lpstr>Diapositiva 14</vt:lpstr>
      <vt:lpstr>Diapositiva 15</vt:lpstr>
      <vt:lpstr>Diapositiva 16</vt:lpstr>
      <vt:lpstr>Diapositiva 17</vt:lpstr>
      <vt:lpstr>ECCO I NOSTRI CAPPELLI</vt:lpstr>
      <vt:lpstr> IL NASTRO DEL FACTOTUM </vt:lpstr>
      <vt:lpstr>Diapositiva 20</vt:lpstr>
      <vt:lpstr>ECCO IL NOSTRO NASTRO</vt:lpstr>
      <vt:lpstr> LA GIRANDOLA-SPECCHIO </vt:lpstr>
      <vt:lpstr>Diapositiva 23</vt:lpstr>
      <vt:lpstr>Diapositiva 24</vt:lpstr>
      <vt:lpstr>ECCO LE NOSTRE GIRANDOLE</vt:lpstr>
      <vt:lpstr>   IL DISTINTIVO  </vt:lpstr>
      <vt:lpstr>Diapositiva 27</vt:lpstr>
      <vt:lpstr>ECCO I NOSTRI DISTINTIVI</vt:lpstr>
      <vt:lpstr>E ORA, METTIAMOCI ALL’OPERA!</vt:lpstr>
      <vt:lpstr>Diapositiva 30</vt:lpstr>
      <vt:lpstr>LA MUSICA DI GIOACCHINO ROSSINI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Mercedes</dc:creator>
  <cp:lastModifiedBy>utente</cp:lastModifiedBy>
  <cp:revision>57</cp:revision>
  <dcterms:created xsi:type="dcterms:W3CDTF">2016-05-19T19:59:52Z</dcterms:created>
  <dcterms:modified xsi:type="dcterms:W3CDTF">2017-06-26T05:33:24Z</dcterms:modified>
</cp:coreProperties>
</file>